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59" r:id="rId4"/>
    <p:sldId id="258" r:id="rId5"/>
    <p:sldId id="261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971E"/>
    <a:srgbClr val="5AC2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41" autoAdjust="0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180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2/29/24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2/29/24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2/29/24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2/29/24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2/29/24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2/29/24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01F9CA3-105E-4857-9057-6DB6197DA786}" type="datetimeFigureOut">
              <a:rPr lang="en-US" smtClean="0"/>
              <a:t>2/29/24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0" y="6337030"/>
            <a:ext cx="91440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73572" y="1318886"/>
            <a:ext cx="9003268" cy="4628902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73574" y="1327279"/>
            <a:ext cx="900326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i="1" u="sng" dirty="0">
                <a:solidFill>
                  <a:srgbClr val="000000"/>
                </a:solidFill>
                <a:latin typeface="Marker Felt"/>
                <a:cs typeface="Marker Felt"/>
              </a:rPr>
              <a:t>Open House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0" y="6413831"/>
            <a:ext cx="2314287" cy="3872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300" b="1" i="1" dirty="0">
                <a:solidFill>
                  <a:srgbClr val="FFFFFF"/>
                </a:solidFill>
                <a:latin typeface="Apple Symbols"/>
                <a:cs typeface="Apple Symbols"/>
              </a:rPr>
              <a:t>Contact Information</a:t>
            </a:r>
          </a:p>
        </p:txBody>
      </p:sp>
      <p:sp>
        <p:nvSpPr>
          <p:cNvPr id="44" name="Right Arrow 43"/>
          <p:cNvSpPr/>
          <p:nvPr/>
        </p:nvSpPr>
        <p:spPr>
          <a:xfrm>
            <a:off x="2221694" y="6578217"/>
            <a:ext cx="1833891" cy="12094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4557001" y="6467067"/>
            <a:ext cx="4630773" cy="367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2100" b="1" i="1" dirty="0">
                <a:solidFill>
                  <a:srgbClr val="FFFFFF"/>
                </a:solidFill>
                <a:latin typeface="Apple Symbols"/>
                <a:cs typeface="Apple Symbols"/>
              </a:rPr>
              <a:t>program@campyolijwa.org  717-776-5281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97695"/>
            <a:ext cx="9144000" cy="1131636"/>
          </a:xfrm>
          <a:gradFill>
            <a:gsLst>
              <a:gs pos="100000">
                <a:schemeClr val="accent4">
                  <a:shade val="100000"/>
                  <a:satMod val="120000"/>
                </a:schemeClr>
              </a:gs>
              <a:gs pos="70000">
                <a:schemeClr val="accent4">
                  <a:tint val="80000"/>
                  <a:shade val="100000"/>
                  <a:satMod val="150000"/>
                </a:schemeClr>
              </a:gs>
              <a:gs pos="39000">
                <a:schemeClr val="accent4">
                  <a:tint val="50000"/>
                  <a:shade val="100000"/>
                  <a:satMod val="150000"/>
                </a:schemeClr>
              </a:gs>
            </a:gsLst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>
                <a:latin typeface="Marker Felt"/>
                <a:cs typeface="Marker Felt"/>
              </a:rPr>
              <a:t>What’s Happening @ </a:t>
            </a:r>
            <a:r>
              <a:rPr lang="en-US" b="1" dirty="0">
                <a:solidFill>
                  <a:srgbClr val="008000"/>
                </a:solidFill>
                <a:latin typeface="Marker Felt"/>
                <a:cs typeface="Marker Felt"/>
              </a:rPr>
              <a:t>YOLIJWA</a:t>
            </a:r>
            <a:br>
              <a:rPr lang="en-US" b="1" dirty="0">
                <a:solidFill>
                  <a:srgbClr val="008000"/>
                </a:solidFill>
                <a:latin typeface="Marker Felt"/>
                <a:cs typeface="Marker Felt"/>
              </a:rPr>
            </a:br>
            <a:r>
              <a:rPr lang="en-US" sz="2400" b="1" i="1" dirty="0">
                <a:solidFill>
                  <a:schemeClr val="bg1"/>
                </a:solidFill>
                <a:latin typeface="Apple Symbols"/>
                <a:cs typeface="Apple Symbols"/>
              </a:rPr>
              <a:t>March</a:t>
            </a:r>
            <a:r>
              <a:rPr lang="en-US" sz="2400" i="1" dirty="0">
                <a:solidFill>
                  <a:schemeClr val="bg1"/>
                </a:solidFill>
                <a:latin typeface="Apple Symbols"/>
                <a:cs typeface="Apple Symbols"/>
              </a:rPr>
              <a:t> 2024 News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3572" y="2071183"/>
            <a:ext cx="9003268" cy="258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4800" dirty="0">
                <a:latin typeface="Gabriola"/>
                <a:cs typeface="Gabriola"/>
              </a:rPr>
              <a:t>Saturday, June 8</a:t>
            </a:r>
            <a:r>
              <a:rPr lang="en-US" sz="4800" baseline="30000" dirty="0">
                <a:latin typeface="Gabriola"/>
                <a:cs typeface="Gabriola"/>
              </a:rPr>
              <a:t>th  </a:t>
            </a:r>
            <a:r>
              <a:rPr lang="en-US" sz="4800" dirty="0">
                <a:latin typeface="Gabriola"/>
                <a:cs typeface="Gabriola"/>
              </a:rPr>
              <a:t>1-5pm</a:t>
            </a:r>
          </a:p>
          <a:p>
            <a:pPr algn="ctr">
              <a:lnSpc>
                <a:spcPct val="70000"/>
              </a:lnSpc>
            </a:pPr>
            <a:endParaRPr lang="en-US" dirty="0">
              <a:latin typeface="Gabriola"/>
              <a:cs typeface="Gabriola"/>
            </a:endParaRPr>
          </a:p>
          <a:p>
            <a:pPr algn="ctr">
              <a:lnSpc>
                <a:spcPct val="70000"/>
              </a:lnSpc>
            </a:pPr>
            <a:r>
              <a:rPr lang="en-US" sz="3600" dirty="0">
                <a:latin typeface="Gabriola"/>
                <a:cs typeface="Gabriola"/>
              </a:rPr>
              <a:t>Carnival Games – Crafts – Pool - Hayrides – Camp Activities</a:t>
            </a:r>
          </a:p>
          <a:p>
            <a:pPr algn="ctr">
              <a:lnSpc>
                <a:spcPct val="70000"/>
              </a:lnSpc>
            </a:pPr>
            <a:r>
              <a:rPr lang="en-US" sz="3600" dirty="0">
                <a:latin typeface="Gabriola"/>
                <a:cs typeface="Gabriola"/>
              </a:rPr>
              <a:t>Camp’s Famous BBQ Chicken!</a:t>
            </a:r>
          </a:p>
          <a:p>
            <a:pPr algn="ctr">
              <a:lnSpc>
                <a:spcPct val="70000"/>
              </a:lnSpc>
            </a:pPr>
            <a:endParaRPr lang="en-US" dirty="0">
              <a:latin typeface="Gabriola"/>
              <a:cs typeface="Gabriola"/>
            </a:endParaRPr>
          </a:p>
          <a:p>
            <a:pPr algn="ctr">
              <a:lnSpc>
                <a:spcPct val="70000"/>
              </a:lnSpc>
            </a:pPr>
            <a:r>
              <a:rPr lang="en-US" sz="3600" dirty="0">
                <a:latin typeface="Gabriola"/>
                <a:cs typeface="Gabriola"/>
              </a:rPr>
              <a:t>All Are Welcome!</a:t>
            </a:r>
          </a:p>
          <a:p>
            <a:pPr algn="ctr">
              <a:lnSpc>
                <a:spcPct val="70000"/>
              </a:lnSpc>
            </a:pPr>
            <a:r>
              <a:rPr lang="en-US" sz="3600" dirty="0">
                <a:latin typeface="Gabriola"/>
                <a:cs typeface="Gabriola"/>
              </a:rPr>
              <a:t>See our website for more details.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E05A20-BD62-4446-8E1A-B44759C6B3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90" b="95775" l="338" r="97466">
                        <a14:foregroundMark x1="2872" y1="38028" x2="2872" y2="38028"/>
                        <a14:foregroundMark x1="35473" y1="95775" x2="35473" y2="95775"/>
                        <a14:foregroundMark x1="38514" y1="27230" x2="38514" y2="27230"/>
                        <a14:foregroundMark x1="81588" y1="23005" x2="81588" y2="23005"/>
                        <a14:foregroundMark x1="64696" y1="36620" x2="64696" y2="36620"/>
                        <a14:foregroundMark x1="65203" y1="31455" x2="65203" y2="31455"/>
                        <a14:foregroundMark x1="57264" y1="31455" x2="57264" y2="31455"/>
                        <a14:foregroundMark x1="95439" y1="71362" x2="95439" y2="71362"/>
                        <a14:foregroundMark x1="338" y1="71362" x2="338" y2="71362"/>
                        <a14:foregroundMark x1="97466" y1="73709" x2="97466" y2="73709"/>
                        <a14:foregroundMark x1="46453" y1="28638" x2="46453" y2="28638"/>
                        <a14:foregroundMark x1="47466" y1="30047" x2="47466" y2="30047"/>
                        <a14:foregroundMark x1="91554" y1="18779" x2="91554" y2="18779"/>
                        <a14:foregroundMark x1="92905" y1="13146" x2="92905" y2="131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1632" y="4899685"/>
            <a:ext cx="3320123" cy="7466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D08117-70FD-BB49-B0EB-9613611144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75429">
            <a:off x="6413637" y="4370550"/>
            <a:ext cx="2433963" cy="1255012"/>
          </a:xfrm>
          <a:prstGeom prst="rect">
            <a:avLst/>
          </a:prstGeom>
        </p:spPr>
      </p:pic>
      <p:pic>
        <p:nvPicPr>
          <p:cNvPr id="13" name="Picture 12" descr="10842214_10152806898848095_4019743054413734917_o.jp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283" r="100000">
                        <a14:foregroundMark x1="22552" y1="15621" x2="22552" y2="15621"/>
                        <a14:foregroundMark x1="40513" y1="42633" x2="40513" y2="426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894" y="5729889"/>
            <a:ext cx="1028211" cy="101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739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0" y="6337030"/>
            <a:ext cx="91440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64419" y="1318886"/>
            <a:ext cx="8995498" cy="4628902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64419" y="1327279"/>
            <a:ext cx="8995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u="sng" dirty="0">
                <a:latin typeface="Marker Felt"/>
                <a:cs typeface="Marker Felt"/>
              </a:rPr>
              <a:t>Camp Staff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0" y="6413831"/>
            <a:ext cx="2314287" cy="3872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300" b="1" i="1" dirty="0">
                <a:solidFill>
                  <a:srgbClr val="FFFFFF"/>
                </a:solidFill>
                <a:latin typeface="Apple Symbols"/>
                <a:cs typeface="Apple Symbols"/>
              </a:rPr>
              <a:t>Contact Information</a:t>
            </a:r>
          </a:p>
        </p:txBody>
      </p:sp>
      <p:sp>
        <p:nvSpPr>
          <p:cNvPr id="44" name="Right Arrow 43"/>
          <p:cNvSpPr/>
          <p:nvPr/>
        </p:nvSpPr>
        <p:spPr>
          <a:xfrm>
            <a:off x="2221694" y="6578217"/>
            <a:ext cx="1833891" cy="12094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97695"/>
            <a:ext cx="9144000" cy="1131636"/>
          </a:xfrm>
          <a:gradFill>
            <a:gsLst>
              <a:gs pos="100000">
                <a:schemeClr val="accent4">
                  <a:shade val="100000"/>
                  <a:satMod val="120000"/>
                </a:schemeClr>
              </a:gs>
              <a:gs pos="70000">
                <a:schemeClr val="accent4">
                  <a:tint val="80000"/>
                  <a:shade val="100000"/>
                  <a:satMod val="150000"/>
                </a:schemeClr>
              </a:gs>
              <a:gs pos="39000">
                <a:schemeClr val="accent4">
                  <a:tint val="50000"/>
                  <a:shade val="100000"/>
                  <a:satMod val="150000"/>
                </a:schemeClr>
              </a:gs>
            </a:gsLst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>
                <a:latin typeface="Marker Felt"/>
                <a:cs typeface="Marker Felt"/>
              </a:rPr>
              <a:t>What’s Happening @ </a:t>
            </a:r>
            <a:r>
              <a:rPr lang="en-US" b="1" dirty="0">
                <a:solidFill>
                  <a:srgbClr val="008000"/>
                </a:solidFill>
                <a:latin typeface="Marker Felt"/>
                <a:cs typeface="Marker Felt"/>
              </a:rPr>
              <a:t>YOLIJWA</a:t>
            </a:r>
            <a:br>
              <a:rPr lang="en-US" b="1" dirty="0">
                <a:solidFill>
                  <a:srgbClr val="008000"/>
                </a:solidFill>
                <a:latin typeface="Marker Felt"/>
                <a:cs typeface="Marker Felt"/>
              </a:rPr>
            </a:br>
            <a:r>
              <a:rPr lang="en-US" sz="2400" b="1" i="1" dirty="0">
                <a:solidFill>
                  <a:schemeClr val="bg1"/>
                </a:solidFill>
                <a:latin typeface="Apple Symbols"/>
                <a:cs typeface="Apple Symbols"/>
              </a:rPr>
              <a:t>March</a:t>
            </a:r>
            <a:r>
              <a:rPr lang="en-US" sz="2400" i="1" dirty="0">
                <a:solidFill>
                  <a:schemeClr val="bg1"/>
                </a:solidFill>
                <a:latin typeface="Apple Symbols"/>
                <a:cs typeface="Apple Symbols"/>
              </a:rPr>
              <a:t> 2024 News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4419" y="2071183"/>
            <a:ext cx="899549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/>
              <a:t>Consider Serving!</a:t>
            </a:r>
          </a:p>
          <a:p>
            <a:pPr algn="ctr"/>
            <a:r>
              <a:rPr lang="en-US" sz="3200" dirty="0"/>
              <a:t>-Week-Long Counselor</a:t>
            </a:r>
          </a:p>
          <a:p>
            <a:pPr algn="ctr"/>
            <a:r>
              <a:rPr lang="en-US" sz="3200" i="1" dirty="0"/>
              <a:t>-Day Maintenance Helper</a:t>
            </a:r>
          </a:p>
          <a:p>
            <a:pPr algn="ctr"/>
            <a:r>
              <a:rPr lang="en-US" sz="3200" i="1" dirty="0"/>
              <a:t>-Week-Long Support Staff</a:t>
            </a:r>
          </a:p>
          <a:p>
            <a:pPr algn="ctr"/>
            <a:r>
              <a:rPr lang="en-US" sz="3600" i="1" dirty="0"/>
              <a:t>Call Camp if interested &amp; available in 2024!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D20BC01-2EA8-2343-B600-9697C7D2B0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836" y="4936663"/>
            <a:ext cx="3126902" cy="9735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85D5E8-5037-1B38-A766-9C9C472E26FC}"/>
              </a:ext>
            </a:extLst>
          </p:cNvPr>
          <p:cNvSpPr txBox="1"/>
          <p:nvPr/>
        </p:nvSpPr>
        <p:spPr>
          <a:xfrm>
            <a:off x="4557001" y="6467067"/>
            <a:ext cx="4630773" cy="367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2100" b="1" i="1" dirty="0">
                <a:solidFill>
                  <a:srgbClr val="FFFFFF"/>
                </a:solidFill>
                <a:latin typeface="Apple Symbols"/>
                <a:cs typeface="Apple Symbols"/>
              </a:rPr>
              <a:t>program@campyolijwa.org  717-776-5281</a:t>
            </a:r>
          </a:p>
        </p:txBody>
      </p:sp>
      <p:pic>
        <p:nvPicPr>
          <p:cNvPr id="13" name="Picture 12" descr="10842214_10152806898848095_4019743054413734917_o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283" r="100000">
                        <a14:foregroundMark x1="22552" y1="15621" x2="22552" y2="15621"/>
                        <a14:foregroundMark x1="40513" y1="42633" x2="40513" y2="426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894" y="5729889"/>
            <a:ext cx="1028211" cy="101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7145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0" y="6323872"/>
            <a:ext cx="91440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56985" y="1318886"/>
            <a:ext cx="9019855" cy="4628902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56985" y="1327279"/>
            <a:ext cx="9019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u="sng" dirty="0">
                <a:solidFill>
                  <a:srgbClr val="000000"/>
                </a:solidFill>
                <a:latin typeface="Marker Felt"/>
                <a:cs typeface="Marker Felt"/>
              </a:rPr>
              <a:t>Hike ‘N’ Rock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0" y="6413831"/>
            <a:ext cx="2314287" cy="3872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300" b="1" i="1" dirty="0">
                <a:solidFill>
                  <a:srgbClr val="FFFFFF"/>
                </a:solidFill>
                <a:latin typeface="Apple Symbols"/>
                <a:cs typeface="Apple Symbols"/>
              </a:rPr>
              <a:t>Contact Information</a:t>
            </a:r>
          </a:p>
        </p:txBody>
      </p:sp>
      <p:sp>
        <p:nvSpPr>
          <p:cNvPr id="44" name="Right Arrow 43"/>
          <p:cNvSpPr/>
          <p:nvPr/>
        </p:nvSpPr>
        <p:spPr>
          <a:xfrm>
            <a:off x="2221694" y="6578217"/>
            <a:ext cx="1833891" cy="12094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97695"/>
            <a:ext cx="9144000" cy="1131636"/>
          </a:xfrm>
          <a:gradFill>
            <a:gsLst>
              <a:gs pos="100000">
                <a:schemeClr val="accent4">
                  <a:shade val="100000"/>
                  <a:satMod val="120000"/>
                </a:schemeClr>
              </a:gs>
              <a:gs pos="70000">
                <a:schemeClr val="accent4">
                  <a:tint val="80000"/>
                  <a:shade val="100000"/>
                  <a:satMod val="150000"/>
                </a:schemeClr>
              </a:gs>
              <a:gs pos="39000">
                <a:schemeClr val="accent4">
                  <a:tint val="50000"/>
                  <a:shade val="100000"/>
                  <a:satMod val="150000"/>
                </a:schemeClr>
              </a:gs>
            </a:gsLst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>
                <a:latin typeface="Marker Felt"/>
                <a:cs typeface="Marker Felt"/>
              </a:rPr>
              <a:t>What’s Happening @ </a:t>
            </a:r>
            <a:r>
              <a:rPr lang="en-US" b="1" dirty="0">
                <a:solidFill>
                  <a:srgbClr val="008000"/>
                </a:solidFill>
                <a:latin typeface="Marker Felt"/>
                <a:cs typeface="Marker Felt"/>
              </a:rPr>
              <a:t>YOLIJWA</a:t>
            </a:r>
            <a:br>
              <a:rPr lang="en-US" b="1" dirty="0">
                <a:solidFill>
                  <a:srgbClr val="008000"/>
                </a:solidFill>
                <a:latin typeface="Marker Felt"/>
                <a:cs typeface="Marker Felt"/>
              </a:rPr>
            </a:br>
            <a:r>
              <a:rPr lang="en-US" sz="2400" b="1" i="1" dirty="0">
                <a:solidFill>
                  <a:schemeClr val="bg1"/>
                </a:solidFill>
                <a:latin typeface="Apple Symbols"/>
                <a:cs typeface="Apple Symbols"/>
              </a:rPr>
              <a:t>March</a:t>
            </a:r>
            <a:r>
              <a:rPr lang="en-US" sz="2400" i="1" dirty="0">
                <a:solidFill>
                  <a:schemeClr val="bg1"/>
                </a:solidFill>
                <a:latin typeface="Apple Symbols"/>
                <a:cs typeface="Apple Symbols"/>
              </a:rPr>
              <a:t> 2024 News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6985" y="2071183"/>
            <a:ext cx="9019855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>
                <a:latin typeface="Avenir Heavy Oblique"/>
                <a:cs typeface="Avenir Heavy Oblique"/>
              </a:rPr>
              <a:t>Saturday, May 4</a:t>
            </a:r>
            <a:r>
              <a:rPr lang="en-US" sz="2800" u="sng" baseline="30000" dirty="0">
                <a:latin typeface="Avenir Heavy Oblique"/>
                <a:cs typeface="Avenir Heavy Oblique"/>
              </a:rPr>
              <a:t>th</a:t>
            </a:r>
            <a:r>
              <a:rPr lang="en-US" sz="2800" u="sng" dirty="0">
                <a:latin typeface="Avenir Heavy Oblique"/>
                <a:cs typeface="Avenir Heavy Oblique"/>
              </a:rPr>
              <a:t> </a:t>
            </a:r>
          </a:p>
          <a:p>
            <a:pPr algn="ctr"/>
            <a:r>
              <a:rPr lang="en-US" sz="2400" dirty="0">
                <a:latin typeface="Avenir Heavy Oblique"/>
                <a:cs typeface="Avenir Heavy Oblique"/>
              </a:rPr>
              <a:t>Hike 6 miles or rock 4 hours to support the Camp!</a:t>
            </a:r>
          </a:p>
          <a:p>
            <a:pPr algn="ctr"/>
            <a:endParaRPr lang="en-US" sz="2400" dirty="0">
              <a:latin typeface="Avenir Heavy Oblique"/>
              <a:cs typeface="Avenir Heavy Oblique"/>
            </a:endParaRPr>
          </a:p>
          <a:p>
            <a:pPr algn="ctr"/>
            <a:r>
              <a:rPr lang="en-US" sz="2400" dirty="0">
                <a:latin typeface="Avenir Heavy Oblique"/>
                <a:cs typeface="Avenir Heavy Oblique"/>
              </a:rPr>
              <a:t>Earn up to a free week of 2024 camp when you participate!</a:t>
            </a:r>
          </a:p>
          <a:p>
            <a:pPr algn="ctr"/>
            <a:r>
              <a:rPr lang="en-US" sz="2400" dirty="0">
                <a:latin typeface="Avenir Heavy Oblique"/>
                <a:cs typeface="Avenir Heavy Oblique"/>
              </a:rPr>
              <a:t>More details to come on our website!</a:t>
            </a:r>
          </a:p>
        </p:txBody>
      </p:sp>
      <p:pic>
        <p:nvPicPr>
          <p:cNvPr id="13" name="Picture 12" descr="10842214_10152806898848095_4019743054413734917_o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283" r="100000">
                        <a14:foregroundMark x1="22552" y1="15621" x2="22552" y2="15621"/>
                        <a14:foregroundMark x1="40513" y1="42633" x2="40513" y2="426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894" y="5729889"/>
            <a:ext cx="1028211" cy="10177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0049F5-EF51-1C4E-BEAE-F9127EB1CB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2313" y="4065325"/>
            <a:ext cx="1265966" cy="18347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9188CA-499D-7240-9FB3-77450150E6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55252" flipH="1">
            <a:off x="6080985" y="3962383"/>
            <a:ext cx="1285188" cy="19489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C6D344-C103-C29B-41AA-4A314087DC3C}"/>
              </a:ext>
            </a:extLst>
          </p:cNvPr>
          <p:cNvSpPr txBox="1"/>
          <p:nvPr/>
        </p:nvSpPr>
        <p:spPr>
          <a:xfrm>
            <a:off x="4557001" y="6467067"/>
            <a:ext cx="4630773" cy="367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2100" b="1" i="1" dirty="0">
                <a:solidFill>
                  <a:srgbClr val="FFFFFF"/>
                </a:solidFill>
                <a:latin typeface="Apple Symbols"/>
                <a:cs typeface="Apple Symbols"/>
              </a:rPr>
              <a:t>program@campyolijwa.org  717-776-5281</a:t>
            </a:r>
          </a:p>
        </p:txBody>
      </p:sp>
    </p:spTree>
    <p:extLst>
      <p:ext uri="{BB962C8B-B14F-4D97-AF65-F5344CB8AC3E}">
        <p14:creationId xmlns:p14="http://schemas.microsoft.com/office/powerpoint/2010/main" val="12164678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0" y="6337030"/>
            <a:ext cx="91440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64419" y="1318886"/>
            <a:ext cx="8995498" cy="4628902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64419" y="1327279"/>
            <a:ext cx="8995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u="sng" dirty="0">
                <a:latin typeface="Marker Felt"/>
                <a:cs typeface="Marker Felt"/>
              </a:rPr>
              <a:t>Camp Hope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0" y="6413831"/>
            <a:ext cx="2314287" cy="3872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300" b="1" i="1" dirty="0">
                <a:solidFill>
                  <a:srgbClr val="FFFFFF"/>
                </a:solidFill>
                <a:latin typeface="Apple Symbols"/>
                <a:cs typeface="Apple Symbols"/>
              </a:rPr>
              <a:t>Contact Information</a:t>
            </a:r>
          </a:p>
        </p:txBody>
      </p:sp>
      <p:sp>
        <p:nvSpPr>
          <p:cNvPr id="44" name="Right Arrow 43"/>
          <p:cNvSpPr/>
          <p:nvPr/>
        </p:nvSpPr>
        <p:spPr>
          <a:xfrm>
            <a:off x="2221694" y="6578217"/>
            <a:ext cx="1833891" cy="12094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97695"/>
            <a:ext cx="9144000" cy="1131636"/>
          </a:xfrm>
          <a:gradFill>
            <a:gsLst>
              <a:gs pos="100000">
                <a:schemeClr val="accent4">
                  <a:shade val="100000"/>
                  <a:satMod val="120000"/>
                </a:schemeClr>
              </a:gs>
              <a:gs pos="70000">
                <a:schemeClr val="accent4">
                  <a:tint val="80000"/>
                  <a:shade val="100000"/>
                  <a:satMod val="150000"/>
                </a:schemeClr>
              </a:gs>
              <a:gs pos="39000">
                <a:schemeClr val="accent4">
                  <a:tint val="50000"/>
                  <a:shade val="100000"/>
                  <a:satMod val="150000"/>
                </a:schemeClr>
              </a:gs>
            </a:gsLst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>
                <a:latin typeface="Marker Felt"/>
                <a:cs typeface="Marker Felt"/>
              </a:rPr>
              <a:t>What’s Happening @ </a:t>
            </a:r>
            <a:r>
              <a:rPr lang="en-US" b="1" dirty="0">
                <a:solidFill>
                  <a:srgbClr val="008000"/>
                </a:solidFill>
                <a:latin typeface="Marker Felt"/>
                <a:cs typeface="Marker Felt"/>
              </a:rPr>
              <a:t>YOLIJWA</a:t>
            </a:r>
            <a:br>
              <a:rPr lang="en-US" b="1" dirty="0">
                <a:solidFill>
                  <a:srgbClr val="008000"/>
                </a:solidFill>
                <a:latin typeface="Marker Felt"/>
                <a:cs typeface="Marker Felt"/>
              </a:rPr>
            </a:br>
            <a:r>
              <a:rPr lang="en-US" sz="2400" b="1" i="1" dirty="0">
                <a:solidFill>
                  <a:schemeClr val="bg1"/>
                </a:solidFill>
                <a:latin typeface="Apple Symbols"/>
                <a:cs typeface="Apple Symbols"/>
              </a:rPr>
              <a:t>March</a:t>
            </a:r>
            <a:r>
              <a:rPr lang="en-US" sz="2400" i="1" dirty="0">
                <a:solidFill>
                  <a:schemeClr val="bg1"/>
                </a:solidFill>
                <a:latin typeface="Apple Symbols"/>
                <a:cs typeface="Apple Symbols"/>
              </a:rPr>
              <a:t> 2024 News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4419" y="2071183"/>
            <a:ext cx="899549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/>
              <a:t>June 2 – 7</a:t>
            </a:r>
          </a:p>
          <a:p>
            <a:pPr algn="ctr"/>
            <a:r>
              <a:rPr lang="en-US" sz="2800" i="1" dirty="0"/>
              <a:t>For intellectually disabled adults (ages 16+)</a:t>
            </a:r>
          </a:p>
          <a:p>
            <a:pPr algn="ctr"/>
            <a:r>
              <a:rPr lang="en-US" sz="2800" i="1" dirty="0"/>
              <a:t>Call Camp for a registration Brochure.</a:t>
            </a:r>
          </a:p>
          <a:p>
            <a:pPr algn="ctr"/>
            <a:endParaRPr lang="en-US" sz="2800" b="1" dirty="0"/>
          </a:p>
          <a:p>
            <a:pPr algn="ctr"/>
            <a:endParaRPr lang="en-US" sz="2800" b="1" dirty="0"/>
          </a:p>
          <a:p>
            <a:pPr algn="ctr"/>
            <a:endParaRPr lang="en-US" sz="2800" b="1" dirty="0"/>
          </a:p>
          <a:p>
            <a:pPr algn="ctr"/>
            <a:endParaRPr lang="en-US" sz="2800" b="1" dirty="0"/>
          </a:p>
          <a:p>
            <a:pPr algn="ctr"/>
            <a:r>
              <a:rPr lang="en-US" sz="2800" i="1" dirty="0"/>
              <a:t>Male and Female counselors needed!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1646" y="3551582"/>
            <a:ext cx="3880706" cy="14941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65961E-D745-F6AB-E5A7-66A7B5C9EF88}"/>
              </a:ext>
            </a:extLst>
          </p:cNvPr>
          <p:cNvSpPr txBox="1"/>
          <p:nvPr/>
        </p:nvSpPr>
        <p:spPr>
          <a:xfrm>
            <a:off x="4557001" y="6467067"/>
            <a:ext cx="4630773" cy="367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2100" b="1" i="1" dirty="0">
                <a:solidFill>
                  <a:srgbClr val="FFFFFF"/>
                </a:solidFill>
                <a:latin typeface="Apple Symbols"/>
                <a:cs typeface="Apple Symbols"/>
              </a:rPr>
              <a:t>program@campyolijwa.org  717-776-5281</a:t>
            </a:r>
          </a:p>
        </p:txBody>
      </p:sp>
      <p:pic>
        <p:nvPicPr>
          <p:cNvPr id="13" name="Picture 12" descr="10842214_10152806898848095_4019743054413734917_o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283" r="100000">
                        <a14:foregroundMark x1="22552" y1="15621" x2="22552" y2="15621"/>
                        <a14:foregroundMark x1="40513" y1="42633" x2="40513" y2="426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894" y="5729889"/>
            <a:ext cx="1028211" cy="101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9134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0" y="6337030"/>
            <a:ext cx="91440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3" name="Picture 12" descr="10842214_10152806898848095_4019743054413734917_o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283" r="100000">
                        <a14:foregroundMark x1="22552" y1="15621" x2="22552" y2="15621"/>
                        <a14:foregroundMark x1="40513" y1="42633" x2="40513" y2="426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894" y="5729889"/>
            <a:ext cx="1028211" cy="1017797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73572" y="1318886"/>
            <a:ext cx="9003268" cy="4628902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73575" y="1327279"/>
            <a:ext cx="9003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u="sng" dirty="0">
                <a:solidFill>
                  <a:srgbClr val="000000"/>
                </a:solidFill>
                <a:latin typeface="Marker Felt"/>
                <a:cs typeface="Marker Felt"/>
              </a:rPr>
              <a:t>Wilderness Camps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0" y="6413831"/>
            <a:ext cx="2314287" cy="3872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300" b="1" i="1" dirty="0">
                <a:solidFill>
                  <a:srgbClr val="FFFFFF"/>
                </a:solidFill>
                <a:latin typeface="Apple Symbols"/>
                <a:cs typeface="Apple Symbols"/>
              </a:rPr>
              <a:t>Contact Information</a:t>
            </a:r>
          </a:p>
        </p:txBody>
      </p:sp>
      <p:sp>
        <p:nvSpPr>
          <p:cNvPr id="44" name="Right Arrow 43"/>
          <p:cNvSpPr/>
          <p:nvPr/>
        </p:nvSpPr>
        <p:spPr>
          <a:xfrm>
            <a:off x="2221694" y="6578217"/>
            <a:ext cx="1833891" cy="12094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4710251" y="6477577"/>
            <a:ext cx="4467013" cy="37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2200" b="1" i="1" dirty="0">
                <a:solidFill>
                  <a:srgbClr val="FFFFFF"/>
                </a:solidFill>
                <a:latin typeface="Apple Symbols"/>
                <a:cs typeface="Apple Symbols"/>
              </a:rPr>
              <a:t>program@campyolijwa.org  717-776-5281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97695"/>
            <a:ext cx="9144000" cy="1131636"/>
          </a:xfrm>
          <a:gradFill>
            <a:gsLst>
              <a:gs pos="100000">
                <a:schemeClr val="accent4">
                  <a:shade val="100000"/>
                  <a:satMod val="120000"/>
                </a:schemeClr>
              </a:gs>
              <a:gs pos="70000">
                <a:schemeClr val="accent4">
                  <a:tint val="80000"/>
                  <a:shade val="100000"/>
                  <a:satMod val="150000"/>
                </a:schemeClr>
              </a:gs>
              <a:gs pos="39000">
                <a:schemeClr val="accent4">
                  <a:tint val="50000"/>
                  <a:shade val="100000"/>
                  <a:satMod val="150000"/>
                </a:schemeClr>
              </a:gs>
            </a:gsLst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>
                <a:latin typeface="Marker Felt"/>
                <a:cs typeface="Marker Felt"/>
              </a:rPr>
              <a:t>What’s Happening @ </a:t>
            </a:r>
            <a:r>
              <a:rPr lang="en-US" b="1" dirty="0">
                <a:solidFill>
                  <a:srgbClr val="008000"/>
                </a:solidFill>
                <a:latin typeface="Marker Felt"/>
                <a:cs typeface="Marker Felt"/>
              </a:rPr>
              <a:t>YOLIJWA</a:t>
            </a:r>
            <a:br>
              <a:rPr lang="en-US" b="1" dirty="0">
                <a:solidFill>
                  <a:srgbClr val="008000"/>
                </a:solidFill>
                <a:latin typeface="Marker Felt"/>
                <a:cs typeface="Marker Felt"/>
              </a:rPr>
            </a:br>
            <a:r>
              <a:rPr lang="en-US" sz="2400" b="1" i="1" dirty="0">
                <a:solidFill>
                  <a:schemeClr val="bg1"/>
                </a:solidFill>
                <a:latin typeface="Apple Symbols"/>
                <a:cs typeface="Apple Symbols"/>
              </a:rPr>
              <a:t>March</a:t>
            </a:r>
            <a:r>
              <a:rPr lang="en-US" sz="2400" i="1" dirty="0">
                <a:solidFill>
                  <a:schemeClr val="bg1"/>
                </a:solidFill>
                <a:latin typeface="Apple Symbols"/>
                <a:cs typeface="Apple Symbols"/>
              </a:rPr>
              <a:t> 2023 News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3572" y="2071183"/>
            <a:ext cx="9003268" cy="313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4000" b="1" dirty="0">
                <a:latin typeface="Gabriola"/>
                <a:cs typeface="Gabriola"/>
              </a:rPr>
              <a:t>Camping – Hiking – Canoeing -Campfires – Fellowship</a:t>
            </a:r>
          </a:p>
          <a:p>
            <a:pPr algn="ctr">
              <a:lnSpc>
                <a:spcPct val="70000"/>
              </a:lnSpc>
            </a:pPr>
            <a:endParaRPr lang="en-US" sz="3600" b="1" dirty="0">
              <a:latin typeface="Gabriola"/>
              <a:cs typeface="Gabriola"/>
            </a:endParaRPr>
          </a:p>
          <a:p>
            <a:pPr algn="ctr">
              <a:lnSpc>
                <a:spcPct val="70000"/>
              </a:lnSpc>
            </a:pPr>
            <a:r>
              <a:rPr lang="en-US" sz="3600" dirty="0">
                <a:latin typeface="Gabriola"/>
                <a:cs typeface="Gabriola"/>
              </a:rPr>
              <a:t>Our Wilderness Camps offer a great small group opportunity to experience God’s Creation!</a:t>
            </a:r>
          </a:p>
          <a:p>
            <a:pPr algn="ctr">
              <a:lnSpc>
                <a:spcPct val="70000"/>
              </a:lnSpc>
            </a:pPr>
            <a:endParaRPr lang="en-US" sz="3600" dirty="0">
              <a:latin typeface="Gabriola"/>
              <a:cs typeface="Gabriola"/>
            </a:endParaRPr>
          </a:p>
          <a:p>
            <a:pPr algn="ctr">
              <a:lnSpc>
                <a:spcPct val="70000"/>
              </a:lnSpc>
            </a:pPr>
            <a:r>
              <a:rPr lang="en-US" sz="3600" dirty="0">
                <a:latin typeface="Gabriola"/>
                <a:cs typeface="Gabriola"/>
              </a:rPr>
              <a:t>To View Camps &amp; Dates visit our Website:</a:t>
            </a:r>
          </a:p>
          <a:p>
            <a:pPr algn="ctr">
              <a:lnSpc>
                <a:spcPct val="70000"/>
              </a:lnSpc>
            </a:pPr>
            <a:r>
              <a:rPr lang="en-US" sz="3600" dirty="0" err="1">
                <a:latin typeface="Gabriola"/>
                <a:cs typeface="Gabriola"/>
              </a:rPr>
              <a:t>www.campyolijwa.org</a:t>
            </a:r>
            <a:endParaRPr lang="en-US" sz="2800" dirty="0">
              <a:latin typeface="Gabriola"/>
              <a:cs typeface="Gabriola"/>
            </a:endParaRPr>
          </a:p>
          <a:p>
            <a:pPr algn="ctr">
              <a:lnSpc>
                <a:spcPct val="70000"/>
              </a:lnSpc>
            </a:pPr>
            <a:endParaRPr lang="en-US" sz="2400" dirty="0">
              <a:latin typeface="Gabriola"/>
              <a:cs typeface="Gabriola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4F12327-B0E6-CF43-AA09-FEFD3DA9E2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95716" y="4405849"/>
            <a:ext cx="1758297" cy="145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20158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Inspiration">
      <a:dk1>
        <a:sysClr val="windowText" lastClr="000000"/>
      </a:dk1>
      <a:lt1>
        <a:sysClr val="window" lastClr="FFFFFF"/>
      </a:lt1>
      <a:dk2>
        <a:srgbClr val="2F2F26"/>
      </a:dk2>
      <a:lt2>
        <a:srgbClr val="9FA795"/>
      </a:lt2>
      <a:accent1>
        <a:srgbClr val="749805"/>
      </a:accent1>
      <a:accent2>
        <a:srgbClr val="BACC82"/>
      </a:accent2>
      <a:accent3>
        <a:srgbClr val="6E9EC2"/>
      </a:accent3>
      <a:accent4>
        <a:srgbClr val="2046A5"/>
      </a:accent4>
      <a:accent5>
        <a:srgbClr val="5039C6"/>
      </a:accent5>
      <a:accent6>
        <a:srgbClr val="7411D0"/>
      </a:accent6>
      <a:hlink>
        <a:srgbClr val="FFC000"/>
      </a:hlink>
      <a:folHlink>
        <a:srgbClr val="C0C00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8930</TotalTime>
  <Words>247</Words>
  <Application>Microsoft Macintosh PowerPoint</Application>
  <PresentationFormat>On-screen Show (4:3)</PresentationFormat>
  <Paragraphs>51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Apple Symbols</vt:lpstr>
      <vt:lpstr>Avenir Heavy Oblique</vt:lpstr>
      <vt:lpstr>Gabriola</vt:lpstr>
      <vt:lpstr>Marker Felt</vt:lpstr>
      <vt:lpstr>News Gothic MT</vt:lpstr>
      <vt:lpstr>Wingdings 2</vt:lpstr>
      <vt:lpstr>Breeze</vt:lpstr>
      <vt:lpstr>What’s Happening @ YOLIJWA March 2024 News</vt:lpstr>
      <vt:lpstr>What’s Happening @ YOLIJWA March 2024 News</vt:lpstr>
      <vt:lpstr>What’s Happening @ YOLIJWA March 2024 News</vt:lpstr>
      <vt:lpstr>What’s Happening @ YOLIJWA March 2024 News</vt:lpstr>
      <vt:lpstr>What’s Happening @ YOLIJWA March 2023 News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What’s Happening @ YOLIJWA NOVEMBER 2015 News</dc:title>
  <dc:creator>DGC Imac</dc:creator>
  <cp:lastModifiedBy>Microsoft Office User</cp:lastModifiedBy>
  <cp:revision>102</cp:revision>
  <dcterms:created xsi:type="dcterms:W3CDTF">2015-11-03T14:20:42Z</dcterms:created>
  <dcterms:modified xsi:type="dcterms:W3CDTF">2024-02-29T13:51:58Z</dcterms:modified>
</cp:coreProperties>
</file>